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34" r:id="rId5"/>
    <p:sldId id="333" r:id="rId6"/>
    <p:sldId id="306" r:id="rId7"/>
    <p:sldId id="319" r:id="rId8"/>
    <p:sldId id="308" r:id="rId9"/>
    <p:sldId id="320" r:id="rId10"/>
    <p:sldId id="336" r:id="rId11"/>
    <p:sldId id="337" r:id="rId12"/>
    <p:sldId id="338" r:id="rId13"/>
    <p:sldId id="339" r:id="rId14"/>
    <p:sldId id="335" r:id="rId15"/>
    <p:sldId id="327" r:id="rId16"/>
    <p:sldId id="328" r:id="rId17"/>
    <p:sldId id="330" r:id="rId18"/>
    <p:sldId id="331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33E7359-B4D8-4D9E-90B3-968C3CD168D5}">
          <p14:sldIdLst>
            <p14:sldId id="334"/>
            <p14:sldId id="333"/>
            <p14:sldId id="306"/>
            <p14:sldId id="319"/>
            <p14:sldId id="308"/>
            <p14:sldId id="320"/>
            <p14:sldId id="336"/>
            <p14:sldId id="337"/>
            <p14:sldId id="338"/>
            <p14:sldId id="339"/>
            <p14:sldId id="335"/>
            <p14:sldId id="327"/>
            <p14:sldId id="328"/>
            <p14:sldId id="330"/>
            <p14:sldId id="331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65CB1-B97C-7B76-CCDA-A3E6ACC11E66}" v="3" dt="2024-12-19T09:14:40.985"/>
    <p1510:client id="{64341AE4-7AFA-431E-8A5D-877E83CBD7BE}" v="823" dt="2024-12-19T09:13:13.870"/>
  </p1510:revLst>
</p1510:revInfo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7"/>
    <p:restoredTop sz="94682"/>
  </p:normalViewPr>
  <p:slideViewPr>
    <p:cSldViewPr snapToGrid="0">
      <p:cViewPr varScale="1">
        <p:scale>
          <a:sx n="78" d="100"/>
          <a:sy n="78" d="100"/>
        </p:scale>
        <p:origin x="1104" y="77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20-Dec-24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20-Dec-24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B6E08F-4B4F-1B2D-CC73-EB3C6962E6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56037" y="1189037"/>
            <a:ext cx="4479925" cy="4479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0E57B-743F-EF44-26C5-FD02ABCFA8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23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17122-6BDE-7E5F-D668-56A66B6D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35D554-4A93-FE59-B88A-D9CAF610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33" y="3942735"/>
            <a:ext cx="7405448" cy="29887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0DE99-3EF5-1B0A-425D-73491F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53" y="766050"/>
            <a:ext cx="10479024" cy="557784"/>
          </a:xfrm>
        </p:spPr>
        <p:txBody>
          <a:bodyPr/>
          <a:lstStyle/>
          <a:p>
            <a:r>
              <a:rPr lang="en-US" sz="32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Objective 4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C8F12-F28A-074A-2B5F-003B2568F1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896" y="1536827"/>
            <a:ext cx="10492461" cy="3668587"/>
          </a:xfrm>
        </p:spPr>
        <p:txBody>
          <a:bodyPr vert="horz" lIns="0" tIns="0" rIns="0" bIns="0" rtlCol="0" anchor="t">
            <a:norm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Group voltage fault data into clusters.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4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Number of clusters: 10.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Explanation of cluster assignment and visualization.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Folder organization for cluster outputs.</a:t>
            </a:r>
          </a:p>
          <a:p>
            <a:pPr marL="347345" indent="-347345"/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75797-2A18-048C-90F8-72EF843D28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D6A8CCC-1825-AA5F-F4F3-7019D93B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2788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9AE5A-6928-17A2-FEAD-4CEDF2479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C8C055-C668-7640-D52F-48DFB9AB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323" t="50000" r="23790" b="24301"/>
          <a:stretch/>
        </p:blipFill>
        <p:spPr>
          <a:xfrm>
            <a:off x="5673213" y="4459084"/>
            <a:ext cx="6263149" cy="2214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F7870-206C-8D13-424B-14B7948D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3" y="841248"/>
            <a:ext cx="10479024" cy="557784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ACCURACY of the Clustering Performance 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2D891-94D5-B363-C9DE-482C011007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093" y="1524910"/>
            <a:ext cx="10479024" cy="44799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Aptos SemiBold"/>
                <a:ea typeface="+mn-lt"/>
                <a:cs typeface="+mn-lt"/>
              </a:rPr>
              <a:t>1. Silhouette Score: 0.3253</a:t>
            </a:r>
            <a:endParaRPr lang="en-US" sz="2400" dirty="0">
              <a:latin typeface="Aptos SemiBold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     </a:t>
            </a:r>
            <a:r>
              <a:rPr lang="en-US" sz="2400" dirty="0">
                <a:latin typeface="Aptos SemiBold"/>
                <a:ea typeface="+mn-lt"/>
                <a:cs typeface="+mn-lt"/>
              </a:rPr>
              <a:t> Interpretation:</a:t>
            </a:r>
            <a:endParaRPr lang="en-US" sz="2400" dirty="0">
              <a:solidFill>
                <a:schemeClr val="bg2"/>
              </a:solidFill>
              <a:latin typeface="Aptos SemiBold"/>
            </a:endParaRPr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A score of 0.3253 indicates that the clusters are moderately compact and somewhat well-separated.</a:t>
            </a:r>
            <a:endParaRPr lang="en-US" sz="2400" dirty="0"/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While it is not very close to the ideal value of 1, it still suggests some structure in the data.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	Rating: Moderate (★ ★ ★ ☆ ☆)</a:t>
            </a:r>
            <a:endParaRPr lang="en-US" sz="2400" dirty="0"/>
          </a:p>
          <a:p>
            <a:pPr marL="347345" indent="-347345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0A219-A8F5-C568-9AF4-8B57E7278B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05EE03-5D1F-B35A-C187-FCFE7D0BBCC2}"/>
              </a:ext>
            </a:extLst>
          </p:cNvPr>
          <p:cNvSpPr txBox="1">
            <a:spLocks/>
          </p:cNvSpPr>
          <p:nvPr/>
        </p:nvSpPr>
        <p:spPr>
          <a:xfrm>
            <a:off x="6300238" y="1398680"/>
            <a:ext cx="4878879" cy="44799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47472" indent="-34747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52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6304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/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62444BF-EA1B-BDB1-DB7A-88E8FA7A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3024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BEA266-75C8-02CE-77B1-20A7B4A148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20" t="34676" r="16532" b="35053"/>
          <a:stretch/>
        </p:blipFill>
        <p:spPr>
          <a:xfrm>
            <a:off x="5338917" y="4395027"/>
            <a:ext cx="6784258" cy="2379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14955F-02D7-FFDB-5EAD-14F68998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ACCURACY of the Clustering Performance 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DDD7A-F77B-0FC2-443B-DE1F6F3F58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906DB2-68BA-64AF-6E1B-5E01054306CA}"/>
              </a:ext>
            </a:extLst>
          </p:cNvPr>
          <p:cNvSpPr txBox="1">
            <a:spLocks/>
          </p:cNvSpPr>
          <p:nvPr/>
        </p:nvSpPr>
        <p:spPr>
          <a:xfrm>
            <a:off x="841248" y="1398680"/>
            <a:ext cx="10337869" cy="44799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47472" indent="-34747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52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6304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ptos SemiBold"/>
                <a:ea typeface="+mn-lt"/>
                <a:cs typeface="+mn-lt"/>
              </a:rPr>
              <a:t>2. Davies-Bouldin Index: 1.0299</a:t>
            </a:r>
            <a:endParaRPr lang="en-US" sz="2400" dirty="0">
              <a:latin typeface="Aptos SemiBold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  </a:t>
            </a:r>
            <a:r>
              <a:rPr lang="en-US" sz="2400" dirty="0">
                <a:latin typeface="Aptos SemiBold"/>
                <a:ea typeface="+mn-lt"/>
                <a:cs typeface="+mn-lt"/>
              </a:rPr>
              <a:t> Interpretation:</a:t>
            </a:r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A score of 1.0299 indicates that the within-cluster scatter is slightly greater than the between-cluster separation.</a:t>
            </a:r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Lower values are better, with &lt; 1.0 being desirable.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	Rating: Slightly Above Average (★ ★ ★ ☆ ☆)</a:t>
            </a:r>
          </a:p>
          <a:p>
            <a:pPr marL="347345" indent="-347345"/>
            <a:endParaRPr lang="en-US" sz="2400" dirty="0"/>
          </a:p>
          <a:p>
            <a:pPr marL="347345" indent="-347345"/>
            <a:endParaRPr lang="en-US" sz="24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443958D-4694-996A-A820-4C87391F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3781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4CA2-06E1-860E-0C61-427DFEBD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929BF-C7C2-E101-CC3F-DA7E730E5E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94A1DB-ED2E-CF25-9896-AD99E9558997}"/>
              </a:ext>
            </a:extLst>
          </p:cNvPr>
          <p:cNvSpPr txBox="1"/>
          <p:nvPr/>
        </p:nvSpPr>
        <p:spPr>
          <a:xfrm>
            <a:off x="3651753" y="6344756"/>
            <a:ext cx="46073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ptos SemiBold"/>
              </a:rPr>
              <a:t>VRM CLUSTER -</a:t>
            </a:r>
            <a:r>
              <a:rPr lang="en-US" sz="1800" b="1" dirty="0">
                <a:ea typeface="+mn-lt"/>
                <a:cs typeface="+mn-lt"/>
              </a:rPr>
              <a:t> Spike both up and down</a:t>
            </a:r>
            <a:r>
              <a:rPr lang="en-US" b="1" dirty="0">
                <a:latin typeface="Aptos SemiBold"/>
              </a:rPr>
              <a:t> 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EC7FC7EA-51C0-8DB1-D707-355C91DC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7DB7D-9F9F-0438-A1BC-ADCF13DC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599" y="1607786"/>
            <a:ext cx="7614801" cy="4568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37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4CA2-06E1-860E-0C61-427DFEBD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929BF-C7C2-E101-CC3F-DA7E730E5E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7" name="Content Placeholder 16" descr="A graph with red lines">
            <a:extLst>
              <a:ext uri="{FF2B5EF4-FFF2-40B4-BE49-F238E27FC236}">
                <a16:creationId xmlns:a16="http://schemas.microsoft.com/office/drawing/2014/main" id="{0610F909-5549-1CB0-BB89-AA3D3B8E38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88795" y="1393874"/>
            <a:ext cx="7930718" cy="4758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94A1DB-ED2E-CF25-9896-AD99E9558997}"/>
              </a:ext>
            </a:extLst>
          </p:cNvPr>
          <p:cNvSpPr txBox="1"/>
          <p:nvPr/>
        </p:nvSpPr>
        <p:spPr>
          <a:xfrm>
            <a:off x="4194947" y="6389709"/>
            <a:ext cx="3771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ptos SemiBold"/>
              </a:rPr>
              <a:t>VRM CLUSTER - </a:t>
            </a:r>
            <a:r>
              <a:rPr lang="en-US" sz="1800" b="1" dirty="0">
                <a:ea typeface="+mn-lt"/>
                <a:cs typeface="+mn-lt"/>
              </a:rPr>
              <a:t>One spike down </a:t>
            </a:r>
            <a:endParaRPr lang="en-US" b="1" dirty="0">
              <a:latin typeface="Aptos SemiBold"/>
            </a:endParaRP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155C2C11-5D8A-DA91-C87E-50C3D0A4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1646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4CA2-06E1-860E-0C61-427DFEBD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929BF-C7C2-E101-CC3F-DA7E730E5E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94A1DB-ED2E-CF25-9896-AD99E9558997}"/>
              </a:ext>
            </a:extLst>
          </p:cNvPr>
          <p:cNvSpPr txBox="1"/>
          <p:nvPr/>
        </p:nvSpPr>
        <p:spPr>
          <a:xfrm>
            <a:off x="4475658" y="6344756"/>
            <a:ext cx="32406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ptos SemiBold"/>
              </a:rPr>
              <a:t>VRM CLUSTER - </a:t>
            </a:r>
            <a:r>
              <a:rPr lang="en-US" sz="1800" b="1" dirty="0">
                <a:ea typeface="+mn-lt"/>
                <a:cs typeface="+mn-lt"/>
              </a:rPr>
              <a:t>Tripped down </a:t>
            </a:r>
            <a:endParaRPr lang="en-US" b="1" dirty="0">
              <a:latin typeface="Aptos SemiBold"/>
            </a:endParaRP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C1CA3A46-9655-9FA9-D4C6-1F74F7C7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D5966-FF17-A351-1953-DF8A89599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937" y="1273076"/>
            <a:ext cx="7906126" cy="474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4969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C25EE42-B3D5-AD1E-48BE-54CEFF2E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56" y="2135187"/>
            <a:ext cx="10479088" cy="2587625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8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44D76A-6E2B-C712-B9AF-B16620597D4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560" y="0"/>
            <a:ext cx="12190659" cy="68807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4E938-E885-3FDB-9A27-CA15419DD9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09690-9D41-FEB4-E293-3A7B799DDA94}"/>
              </a:ext>
            </a:extLst>
          </p:cNvPr>
          <p:cNvSpPr txBox="1"/>
          <p:nvPr/>
        </p:nvSpPr>
        <p:spPr>
          <a:xfrm>
            <a:off x="-560" y="387880"/>
            <a:ext cx="11103428" cy="9787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/>
              </a:rPr>
              <a:t>Transmission Fault Line Clustering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/>
            </a:endParaRPr>
          </a:p>
          <a:p>
            <a:pPr algn="l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8CA11-BBB4-F1AE-9B4C-3A54780502DD}"/>
              </a:ext>
            </a:extLst>
          </p:cNvPr>
          <p:cNvSpPr txBox="1"/>
          <p:nvPr/>
        </p:nvSpPr>
        <p:spPr>
          <a:xfrm>
            <a:off x="0" y="5264816"/>
            <a:ext cx="1219256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/>
              </a:rPr>
              <a:t>Presented By:-</a:t>
            </a:r>
          </a:p>
          <a:p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SemiBold"/>
            </a:endParaRP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/>
              </a:rPr>
              <a:t>Aditya Ranjan, Anish Kumar &amp; Hanji Ranjan</a:t>
            </a:r>
          </a:p>
        </p:txBody>
      </p:sp>
    </p:spTree>
    <p:extLst>
      <p:ext uri="{BB962C8B-B14F-4D97-AF65-F5344CB8AC3E}">
        <p14:creationId xmlns:p14="http://schemas.microsoft.com/office/powerpoint/2010/main" val="858374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1117410" cy="4479925"/>
          </a:xfrm>
        </p:spPr>
        <p:txBody>
          <a:bodyPr vert="horz" lIns="0" tIns="0" rIns="0" bIns="0" rtlCol="0" anchor="t">
            <a:noAutofit/>
          </a:bodyPr>
          <a:lstStyle/>
          <a:p>
            <a:pPr marL="347345" indent="-347345"/>
            <a:r>
              <a:rPr lang="en-US" sz="2400" dirty="0">
                <a:ea typeface="+mn-lt"/>
                <a:cs typeface="+mn-lt"/>
              </a:rPr>
              <a:t>The aim of our project is to use machine learning to detect and classify faults.</a:t>
            </a:r>
            <a:endParaRPr lang="en-US" sz="2400" dirty="0"/>
          </a:p>
          <a:p>
            <a:pPr marL="347345" indent="-347345"/>
            <a:endParaRPr lang="en-US" sz="2400" dirty="0"/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Faults can be classified into the following categories: line to ground (RG, YG, BG),line to line (RY, YB, RB), double line to ground (RYG, YBG, RBG), triple line (RYB),triple line to ground (RYBG) and faultless.</a:t>
            </a:r>
            <a:endParaRPr lang="en-US" sz="2400" dirty="0"/>
          </a:p>
          <a:p>
            <a:pPr marL="347345" indent="-347345"/>
            <a:endParaRPr lang="en-US" sz="2400" dirty="0"/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Different types of faults within a system may not have consistent fault signatures across all occurrences. Instead, a single type of fault can exhibit multiple fault signatures, which can vary based on the specific event or conditions leading to the fault.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0DC4E0F-2E17-0CFE-50B6-E18376C57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1117410" cy="4479925"/>
          </a:xfrm>
        </p:spPr>
        <p:txBody>
          <a:bodyPr vert="horz" lIns="0" tIns="0" rIns="0" bIns="0" rtlCol="0" anchor="t">
            <a:normAutofit/>
          </a:bodyPr>
          <a:lstStyle/>
          <a:p>
            <a:pPr marL="347345" indent="-347345"/>
            <a:r>
              <a:rPr lang="en-US" sz="2400" dirty="0">
                <a:ea typeface="+mn-lt"/>
                <a:cs typeface="+mn-lt"/>
              </a:rPr>
              <a:t>For example, events like tripping or auto-reclosure can have different time sequence graphs even though they cause the same type of fault, making it challenging to effectively classify them.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/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The primary objective in this context is to develop an effective methodology for identifying and classifying these diverse fault signatures associated with different types of faults.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97685CB8-B917-D311-E954-C3CA551C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008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Ultimate Guide to Building Your Own LSTM Models">
            <a:extLst>
              <a:ext uri="{FF2B5EF4-FFF2-40B4-BE49-F238E27FC236}">
                <a16:creationId xmlns:a16="http://schemas.microsoft.com/office/drawing/2014/main" id="{ACCF25DC-0DEF-D1FE-AB8F-DB551AE41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8"/>
          <a:stretch/>
        </p:blipFill>
        <p:spPr bwMode="auto">
          <a:xfrm>
            <a:off x="6629532" y="3945580"/>
            <a:ext cx="5405152" cy="29124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34DAF-F207-3061-24D6-6AFF552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used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4AC61-4F6E-98E2-D42B-F2114BBA12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678849" cy="4479925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LSTM(Long Short-Term Memory) 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  Reason:-</a:t>
            </a:r>
            <a:endParaRPr lang="en-US" sz="2400" dirty="0">
              <a:ea typeface="+mn-lt"/>
              <a:cs typeface="+mn-lt"/>
            </a:endParaRPr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Temporal Dependency in Voltage Signals.</a:t>
            </a:r>
            <a:endParaRPr lang="en-US" sz="2400" dirty="0"/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Feature Extraction from Sequential Data.</a:t>
            </a:r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Classification Based on Learned Patterns.</a:t>
            </a:r>
            <a:endParaRPr lang="en-US" sz="2400" dirty="0"/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Handling Non-Linear Dynamics.</a:t>
            </a:r>
            <a:endParaRPr lang="en-US" sz="2400" dirty="0"/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Improving Clustering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9477-0E09-541A-1BEE-18EAF43FE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5E239853-4795-D98C-5BA0-73C2F9FA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8847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urier Transform (FT) - Questions and Answers ​in MRI">
            <a:extLst>
              <a:ext uri="{FF2B5EF4-FFF2-40B4-BE49-F238E27FC236}">
                <a16:creationId xmlns:a16="http://schemas.microsoft.com/office/drawing/2014/main" id="{738E27AC-EC50-03DC-EFB9-F973F7AD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962" y="2862416"/>
            <a:ext cx="4819650" cy="388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34DAF-F207-3061-24D6-6AFF552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used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4AC61-4F6E-98E2-D42B-F2114BBA12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678849" cy="4479925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Fourier Transformation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  Reason:-</a:t>
            </a:r>
            <a:endParaRPr lang="en-US" sz="2400" dirty="0">
              <a:ea typeface="+mn-lt"/>
              <a:cs typeface="+mn-lt"/>
            </a:endParaRPr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Frequency Domain Analysis of Voltage Signals.</a:t>
            </a:r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Efficient Feature Extraction.</a:t>
            </a:r>
            <a:endParaRPr lang="en-US" sz="2400" dirty="0"/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Identification of Periodic and Transient Behavior.</a:t>
            </a:r>
            <a:endParaRPr lang="en-US" sz="2400" dirty="0"/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Improving Clustering Accuracy.</a:t>
            </a:r>
            <a:endParaRPr lang="en-US" sz="2400" dirty="0"/>
          </a:p>
          <a:p>
            <a:pPr marL="347345" indent="-347345"/>
            <a:r>
              <a:rPr lang="en-US" sz="2400" dirty="0">
                <a:ea typeface="+mn-lt"/>
                <a:cs typeface="+mn-lt"/>
              </a:rPr>
              <a:t>Complementary to Time-Domain Analysis.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9477-0E09-541A-1BEE-18EAF43FE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07D814C9-0475-7E18-BE4C-5FB281C3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1934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94EAB-E17A-683C-4E7A-F6310B348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947D1E-2874-1B86-0E5E-5D58F77B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947" y="4032717"/>
            <a:ext cx="7246375" cy="2825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2E7D9-29F0-0545-86C7-30569357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53" y="766050"/>
            <a:ext cx="10479024" cy="557784"/>
          </a:xfrm>
        </p:spPr>
        <p:txBody>
          <a:bodyPr/>
          <a:lstStyle/>
          <a:p>
            <a:r>
              <a:rPr lang="en-US" sz="32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Objective 1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82A4A-EB2D-303D-1AC8-10A6C4B37C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896" y="1536827"/>
            <a:ext cx="10492461" cy="3668587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4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Extract temporal features from sequential voltage data.</a:t>
            </a:r>
            <a:endParaRPr lang="en-US" sz="2400" b="1" dirty="0">
              <a:latin typeface="+mj-lt"/>
            </a:endParaRPr>
          </a:p>
          <a:p>
            <a:pPr marL="347345" indent="-347345"/>
            <a:endParaRPr lang="en-US" sz="2400" dirty="0">
              <a:latin typeface="+mj-lt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Preprocessing: Handling missing values and scaling.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Model architecture: Explain layers (LSTM, Dropout, Dense).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Training details: Sequence length, epochs, batch size.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Fourier Transform</a:t>
            </a:r>
          </a:p>
          <a:p>
            <a:pPr marL="347345" indent="-347345"/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C247C-CBED-18F5-3B70-FD5D03CE98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21C5F86-208E-FCF5-5F9E-9A600473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53670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165D1-89A9-B254-CC88-621813D19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E99082-2B5E-FF71-253A-58C993CC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49" y="3873911"/>
            <a:ext cx="8535464" cy="2984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6C8E4-15C4-EC19-C958-B9358613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53" y="766050"/>
            <a:ext cx="10479024" cy="557784"/>
          </a:xfrm>
        </p:spPr>
        <p:txBody>
          <a:bodyPr/>
          <a:lstStyle/>
          <a:p>
            <a:r>
              <a:rPr lang="en-US" sz="32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Objective 2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F96C8-D017-EA0E-FA25-3E97E8FD25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896" y="1536827"/>
            <a:ext cx="10492461" cy="3668587"/>
          </a:xfrm>
        </p:spPr>
        <p:txBody>
          <a:bodyPr vert="horz" lIns="0" tIns="0" rIns="0" bIns="0" rtlCol="0" anchor="t">
            <a:norm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Extract frequency-domain features from voltage data.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Fourier Transform's role in capturing periodic patterns.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Integration with LSTM features.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Feature Combination</a:t>
            </a:r>
          </a:p>
          <a:p>
            <a:pPr marL="347345" indent="-347345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7B11-E5B6-9E81-4E38-BF71F10A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4E02E2D-9E82-2741-6DCB-7CAD8185A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120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C4C7C-F5BE-BFCE-5F12-928A6291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9B42-DAF7-908C-0AD1-D940FC9D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53" y="766050"/>
            <a:ext cx="10479024" cy="557784"/>
          </a:xfrm>
        </p:spPr>
        <p:txBody>
          <a:bodyPr/>
          <a:lstStyle/>
          <a:p>
            <a:r>
              <a:rPr lang="en-US" sz="32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Objective 3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85EAD-91E3-4DDD-3132-028089D038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896" y="1536827"/>
            <a:ext cx="10492461" cy="3668587"/>
          </a:xfrm>
        </p:spPr>
        <p:txBody>
          <a:bodyPr vert="horz" lIns="0" tIns="0" rIns="0" bIns="0" rtlCol="0" anchor="t">
            <a:norm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Merge LSTM and Fourier features for clustering.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Predict LSTM features.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Apply Fourier Transform to processed data.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Combine both features into a unified representation.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Clustering using K-Means</a:t>
            </a:r>
          </a:p>
          <a:p>
            <a:pPr marL="347345" indent="-347345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40E85-6AFB-984E-F9AA-4609C8D3A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D9334CC-38A7-C615-8CBF-60F5C2812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277" y="-1"/>
            <a:ext cx="1012723" cy="1012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89864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146EB691-4DD5-4558-B7D1-3EA8CC81E2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550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Light</vt:lpstr>
      <vt:lpstr>Aptos SemiBold</vt:lpstr>
      <vt:lpstr>Arial</vt:lpstr>
      <vt:lpstr>Calibri</vt:lpstr>
      <vt:lpstr>Custom</vt:lpstr>
      <vt:lpstr>PowerPoint Presentation</vt:lpstr>
      <vt:lpstr>PowerPoint Presentation</vt:lpstr>
      <vt:lpstr>Problem Statement</vt:lpstr>
      <vt:lpstr>Problem Statement</vt:lpstr>
      <vt:lpstr>Technology used </vt:lpstr>
      <vt:lpstr>Technology used </vt:lpstr>
      <vt:lpstr>Objective 1</vt:lpstr>
      <vt:lpstr>Objective 2</vt:lpstr>
      <vt:lpstr>Objective 3</vt:lpstr>
      <vt:lpstr>Objective 4</vt:lpstr>
      <vt:lpstr>ACCURACY of the Clustering Performance  </vt:lpstr>
      <vt:lpstr>ACCURACY of the Clustering Performance  </vt:lpstr>
      <vt:lpstr>Results</vt:lpstr>
      <vt:lpstr>Results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ANISH KUMAR</cp:lastModifiedBy>
  <cp:revision>371</cp:revision>
  <dcterms:created xsi:type="dcterms:W3CDTF">2024-12-19T07:01:46Z</dcterms:created>
  <dcterms:modified xsi:type="dcterms:W3CDTF">2024-12-19T22:26:39Z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